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92" r:id="rId1"/>
  </p:sldMasterIdLst>
  <p:sldIdLst>
    <p:sldId id="256" r:id="rId2"/>
    <p:sldId id="268" r:id="rId3"/>
    <p:sldId id="269" r:id="rId4"/>
    <p:sldId id="276" r:id="rId5"/>
    <p:sldId id="277" r:id="rId6"/>
    <p:sldId id="278" r:id="rId7"/>
    <p:sldId id="262" r:id="rId8"/>
    <p:sldId id="263" r:id="rId9"/>
    <p:sldId id="264" r:id="rId10"/>
    <p:sldId id="265" r:id="rId11"/>
    <p:sldId id="266" r:id="rId12"/>
    <p:sldId id="267" r:id="rId13"/>
    <p:sldId id="261" r:id="rId14"/>
    <p:sldId id="270" r:id="rId15"/>
    <p:sldId id="271" r:id="rId16"/>
    <p:sldId id="272" r:id="rId17"/>
    <p:sldId id="273" r:id="rId18"/>
    <p:sldId id="257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580"/>
  </p:normalViewPr>
  <p:slideViewPr>
    <p:cSldViewPr snapToGrid="0" snapToObjects="1">
      <p:cViewPr varScale="1">
        <p:scale>
          <a:sx n="95" d="100"/>
          <a:sy n="95" d="100"/>
        </p:scale>
        <p:origin x="200" y="7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1/6/21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964380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1/6/21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5269580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1/6/21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1538622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1/6/21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89193413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1/6/21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7971396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1/6/21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7100503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1/6/21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3683890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smtClean="0"/>
              <a:t>1/6/21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67197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 smtClean="0"/>
              <a:t>1/6/21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82834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 smtClean="0"/>
              <a:t>1/6/21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12986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1/6/21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13707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smtClean="0"/>
              <a:t>1/6/21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90104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D4976-E339-4826-83B7-FBD03F55ECF8}" type="datetimeFigureOut">
              <a:rPr lang="en-US" smtClean="0"/>
              <a:t>1/6/21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89547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smtClean="0"/>
              <a:t>1/6/21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09477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smtClean="0"/>
              <a:t>1/6/21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218169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E4249-C0D0-4B06-8692-E8BB871AF643}" type="datetimeFigureOut">
              <a:rPr lang="en-US" smtClean="0"/>
              <a:t>1/6/21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62575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B0DB6-F5C7-45FB-8CF3-31B45F9C2DAC}" type="datetimeFigureOut">
              <a:rPr lang="en-US" smtClean="0"/>
              <a:t>1/6/21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5839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1160EA64-D806-43AC-9DF2-F8C432F32B4C}" type="datetimeFigureOut">
              <a:rPr lang="en-US" smtClean="0"/>
              <a:t>1/6/21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193440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  <p:sldLayoutId id="2147483804" r:id="rId12"/>
    <p:sldLayoutId id="2147483805" r:id="rId13"/>
    <p:sldLayoutId id="2147483806" r:id="rId14"/>
    <p:sldLayoutId id="2147483807" r:id="rId15"/>
    <p:sldLayoutId id="2147483808" r:id="rId16"/>
    <p:sldLayoutId id="214748380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Relationship Id="rId3" Type="http://schemas.openxmlformats.org/officeDocument/2006/relationships/image" Target="../media/image8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799" y="806428"/>
            <a:ext cx="9144000" cy="1641490"/>
          </a:xfrm>
        </p:spPr>
        <p:txBody>
          <a:bodyPr/>
          <a:lstStyle/>
          <a:p>
            <a:r>
              <a:rPr lang="en-US" dirty="0" smtClean="0"/>
              <a:t>Asian Games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90966" y="4541541"/>
            <a:ext cx="2841810" cy="1832365"/>
          </a:xfrm>
        </p:spPr>
        <p:txBody>
          <a:bodyPr>
            <a:normAutofit fontScale="70000" lnSpcReduction="20000"/>
          </a:bodyPr>
          <a:lstStyle/>
          <a:p>
            <a:pPr algn="l"/>
            <a:r>
              <a:rPr lang="en-US" b="1" dirty="0" smtClean="0"/>
              <a:t>Group 5</a:t>
            </a:r>
            <a:r>
              <a:rPr lang="en-US" b="1" dirty="0"/>
              <a:t> </a:t>
            </a:r>
            <a:r>
              <a:rPr lang="en-US" b="1" dirty="0" smtClean="0"/>
              <a:t>    </a:t>
            </a:r>
            <a:r>
              <a:rPr lang="en-US" b="1" dirty="0" smtClean="0"/>
              <a:t>	</a:t>
            </a:r>
          </a:p>
          <a:p>
            <a:r>
              <a:rPr lang="en-US" dirty="0" err="1" smtClean="0"/>
              <a:t>Debasish</a:t>
            </a:r>
            <a:r>
              <a:rPr lang="en-US" dirty="0" smtClean="0"/>
              <a:t> </a:t>
            </a:r>
            <a:r>
              <a:rPr lang="en-US" dirty="0" err="1" smtClean="0"/>
              <a:t>Rath</a:t>
            </a:r>
            <a:endParaRPr lang="en-US" dirty="0" smtClean="0"/>
          </a:p>
          <a:p>
            <a:r>
              <a:rPr lang="en-US" dirty="0" err="1" smtClean="0"/>
              <a:t>Subham</a:t>
            </a:r>
            <a:r>
              <a:rPr lang="en-US" dirty="0" smtClean="0"/>
              <a:t> B</a:t>
            </a:r>
          </a:p>
          <a:p>
            <a:r>
              <a:rPr lang="en-US" dirty="0" err="1" smtClean="0"/>
              <a:t>S</a:t>
            </a:r>
            <a:r>
              <a:rPr lang="en-US" dirty="0" err="1" smtClean="0"/>
              <a:t>upriya</a:t>
            </a:r>
            <a:r>
              <a:rPr lang="en-US" dirty="0" smtClean="0"/>
              <a:t> SK</a:t>
            </a:r>
          </a:p>
          <a:p>
            <a:r>
              <a:rPr lang="en-US" dirty="0" err="1" smtClean="0"/>
              <a:t>Sachin</a:t>
            </a:r>
            <a:r>
              <a:rPr lang="en-US" dirty="0" smtClean="0"/>
              <a:t> Mathew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593" y="1405390"/>
            <a:ext cx="4624418" cy="4693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02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2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500"/>
                            </p:stCondLst>
                            <p:childTnLst>
                              <p:par>
                                <p:cTn id="2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4500"/>
                            </p:stCondLst>
                            <p:childTnLst>
                              <p:par>
                                <p:cTn id="3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FC74057-4816-43D0-B879-B78358B569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3200"/>
            <a:ext cx="10515600" cy="6423378"/>
          </a:xfrm>
        </p:spPr>
        <p:txBody>
          <a:bodyPr/>
          <a:lstStyle/>
          <a:p>
            <a:r>
              <a:rPr lang="en-IN" dirty="0">
                <a:solidFill>
                  <a:schemeClr val="accent3"/>
                </a:solidFill>
              </a:rPr>
              <a:t>Visualisation using matplotlib</a:t>
            </a: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652" y="872648"/>
            <a:ext cx="7941595" cy="242121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5148" y="3451578"/>
            <a:ext cx="4775200" cy="31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25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solidFill>
                  <a:schemeClr val="accent6"/>
                </a:solidFill>
                <a:latin typeface="Times New Roman" charset="0"/>
                <a:ea typeface="Times New Roman" charset="0"/>
                <a:cs typeface="Times New Roman" charset="0"/>
              </a:rPr>
              <a:t>Q6- Percent </a:t>
            </a:r>
            <a:r>
              <a:rPr lang="en-US" sz="2800" dirty="0">
                <a:solidFill>
                  <a:schemeClr val="accent6"/>
                </a:solidFill>
                <a:latin typeface="Times New Roman" charset="0"/>
                <a:ea typeface="Times New Roman" charset="0"/>
                <a:cs typeface="Times New Roman" charset="0"/>
              </a:rPr>
              <a:t>rank on total medals over the period of 5 years</a:t>
            </a:r>
            <a:br>
              <a:rPr lang="en-US" sz="2800" dirty="0">
                <a:solidFill>
                  <a:schemeClr val="accent6"/>
                </a:solidFill>
                <a:latin typeface="Times New Roman" charset="0"/>
                <a:ea typeface="Times New Roman" charset="0"/>
                <a:cs typeface="Times New Roman" charset="0"/>
              </a:rPr>
            </a:br>
            <a:endParaRPr lang="en-US" sz="2800" dirty="0">
              <a:solidFill>
                <a:schemeClr val="accent6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982E592-F974-4506-99D6-A3422077A2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329" y="1207060"/>
            <a:ext cx="10233800" cy="4351338"/>
          </a:xfrm>
        </p:spPr>
        <p:txBody>
          <a:bodyPr/>
          <a:lstStyle/>
          <a:p>
            <a:r>
              <a:rPr lang="en-IN" sz="2400" dirty="0" smtClean="0">
                <a:solidFill>
                  <a:srgbClr val="92D050"/>
                </a:solidFill>
              </a:rPr>
              <a:t>Create </a:t>
            </a:r>
            <a:r>
              <a:rPr lang="en-IN" sz="2400" dirty="0">
                <a:solidFill>
                  <a:srgbClr val="92D050"/>
                </a:solidFill>
              </a:rPr>
              <a:t>view on total medals won </a:t>
            </a:r>
            <a:endParaRPr lang="en-IN" sz="2400" dirty="0" smtClean="0">
              <a:solidFill>
                <a:srgbClr val="92D050"/>
              </a:solidFill>
            </a:endParaRPr>
          </a:p>
          <a:p>
            <a:pPr marL="0" indent="0">
              <a:buNone/>
            </a:pPr>
            <a:r>
              <a:rPr lang="en-IN" sz="2400" dirty="0">
                <a:solidFill>
                  <a:srgbClr val="92D050"/>
                </a:solidFill>
              </a:rPr>
              <a:t> </a:t>
            </a:r>
            <a:r>
              <a:rPr lang="en-IN" sz="2400" dirty="0" smtClean="0">
                <a:solidFill>
                  <a:srgbClr val="92D050"/>
                </a:solidFill>
              </a:rPr>
              <a:t>             </a:t>
            </a:r>
            <a:r>
              <a:rPr lang="en-IN" sz="2400" dirty="0" smtClean="0">
                <a:solidFill>
                  <a:srgbClr val="92D050"/>
                </a:solidFill>
              </a:rPr>
              <a:t>by </a:t>
            </a:r>
            <a:r>
              <a:rPr lang="en-IN" sz="2400" dirty="0">
                <a:solidFill>
                  <a:srgbClr val="92D050"/>
                </a:solidFill>
              </a:rPr>
              <a:t>each country</a:t>
            </a:r>
          </a:p>
        </p:txBody>
      </p:sp>
      <p:sp>
        <p:nvSpPr>
          <p:cNvPr id="10" name="Bent Arrow 9"/>
          <p:cNvSpPr/>
          <p:nvPr/>
        </p:nvSpPr>
        <p:spPr>
          <a:xfrm rot="5400000" flipV="1">
            <a:off x="5098195" y="1342954"/>
            <a:ext cx="878427" cy="2119070"/>
          </a:xfrm>
          <a:prstGeom prst="bentArrow">
            <a:avLst>
              <a:gd name="adj1" fmla="val 18971"/>
              <a:gd name="adj2" fmla="val 22162"/>
              <a:gd name="adj3" fmla="val 34109"/>
              <a:gd name="adj4" fmla="val 35352"/>
            </a:avLst>
          </a:prstGeom>
          <a:solidFill>
            <a:schemeClr val="accent2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6944" y="1482800"/>
            <a:ext cx="5359400" cy="13589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329" y="2841700"/>
            <a:ext cx="4630860" cy="226616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329" y="5726279"/>
            <a:ext cx="4630860" cy="965200"/>
          </a:xfrm>
          <a:prstGeom prst="rect">
            <a:avLst/>
          </a:prstGeom>
        </p:spPr>
      </p:pic>
      <p:sp>
        <p:nvSpPr>
          <p:cNvPr id="20" name="Oval 19"/>
          <p:cNvSpPr/>
          <p:nvPr/>
        </p:nvSpPr>
        <p:spPr>
          <a:xfrm>
            <a:off x="2568389" y="5198662"/>
            <a:ext cx="161364" cy="180162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2568389" y="5456624"/>
            <a:ext cx="161364" cy="180162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8116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000"/>
                            </p:stCondLst>
                            <p:childTnLst>
                              <p:par>
                                <p:cTn id="4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10" grpId="0" animBg="1"/>
      <p:bldP spid="20" grpId="0" animBg="1"/>
      <p:bldP spid="2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7F498D7-55E1-4719-8CD5-157600CA48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3200"/>
            <a:ext cx="10515600" cy="5973763"/>
          </a:xfrm>
        </p:spPr>
        <p:txBody>
          <a:bodyPr/>
          <a:lstStyle/>
          <a:p>
            <a:r>
              <a:rPr lang="en-IN" sz="2800" dirty="0" err="1">
                <a:solidFill>
                  <a:srgbClr val="92D050"/>
                </a:solidFill>
              </a:rPr>
              <a:t>Percent_rank</a:t>
            </a:r>
            <a:r>
              <a:rPr lang="en-IN" sz="2800" dirty="0">
                <a:solidFill>
                  <a:srgbClr val="92D050"/>
                </a:solidFill>
              </a:rPr>
              <a:t>( ) on created view</a:t>
            </a:r>
          </a:p>
          <a:p>
            <a:pPr marL="0" indent="0">
              <a:buNone/>
            </a:pPr>
            <a:endParaRPr lang="en-IN" dirty="0"/>
          </a:p>
        </p:txBody>
      </p:sp>
      <p:sp>
        <p:nvSpPr>
          <p:cNvPr id="8" name="Arrow: Left 7">
            <a:extLst>
              <a:ext uri="{FF2B5EF4-FFF2-40B4-BE49-F238E27FC236}">
                <a16:creationId xmlns:a16="http://schemas.microsoft.com/office/drawing/2014/main" xmlns="" id="{0190A26E-3291-4C2E-A847-2F623B2EE8BD}"/>
              </a:ext>
            </a:extLst>
          </p:cNvPr>
          <p:cNvSpPr/>
          <p:nvPr/>
        </p:nvSpPr>
        <p:spPr>
          <a:xfrm>
            <a:off x="4723019" y="2562578"/>
            <a:ext cx="564444" cy="316089"/>
          </a:xfrm>
          <a:prstGeom prst="leftArrow">
            <a:avLst/>
          </a:prstGeom>
          <a:solidFill>
            <a:schemeClr val="accent2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B413E5A0-1FC8-460C-ADE5-8109FFF209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681" y="2562578"/>
            <a:ext cx="4041422" cy="38043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7F38EAFA-2BB1-4C75-B8FF-E69401FCD3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3073" y="1225046"/>
            <a:ext cx="6623697" cy="1653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749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4753" y="1077820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IN" sz="5300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LAG( )</a:t>
            </a:r>
            <a:r>
              <a:rPr lang="en-IN" sz="53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IN" sz="53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2700" dirty="0" smtClean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IN" sz="2700" dirty="0" smtClean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2700" dirty="0" smtClean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SYNTAX:</a:t>
            </a:r>
            <a:br>
              <a:rPr lang="en-IN" sz="2700" dirty="0" smtClean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40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IN" sz="40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28046" y="1317812"/>
            <a:ext cx="4733365" cy="92333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ysClr val="windowText" lastClr="000000"/>
                </a:solidFill>
              </a:rPr>
              <a:t>LAG(</a:t>
            </a:r>
            <a:r>
              <a:rPr lang="en-US" dirty="0" err="1">
                <a:solidFill>
                  <a:sysClr val="windowText" lastClr="000000"/>
                </a:solidFill>
              </a:rPr>
              <a:t>return_value</a:t>
            </a:r>
            <a:r>
              <a:rPr lang="en-US" dirty="0">
                <a:solidFill>
                  <a:sysClr val="windowText" lastClr="000000"/>
                </a:solidFill>
              </a:rPr>
              <a:t> ,offset [,default]) OVER ( [PARTITION BY </a:t>
            </a:r>
            <a:r>
              <a:rPr lang="en-US" dirty="0" err="1">
                <a:solidFill>
                  <a:sysClr val="windowText" lastClr="000000"/>
                </a:solidFill>
              </a:rPr>
              <a:t>partition_expression</a:t>
            </a:r>
            <a:r>
              <a:rPr lang="en-US" dirty="0">
                <a:solidFill>
                  <a:sysClr val="windowText" lastClr="000000"/>
                </a:solidFill>
              </a:rPr>
              <a:t>, ... ] ORDER BY </a:t>
            </a:r>
            <a:r>
              <a:rPr lang="en-US" dirty="0" err="1">
                <a:solidFill>
                  <a:sysClr val="windowText" lastClr="000000"/>
                </a:solidFill>
              </a:rPr>
              <a:t>sort_expression</a:t>
            </a:r>
            <a:r>
              <a:rPr lang="en-US" dirty="0">
                <a:solidFill>
                  <a:sysClr val="windowText" lastClr="000000"/>
                </a:solidFill>
              </a:rPr>
              <a:t> [ASC | DESC], ... )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4165" y="3154082"/>
            <a:ext cx="6839506" cy="3031565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7476565" y="3671047"/>
            <a:ext cx="605117" cy="3092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7467597" y="3957008"/>
            <a:ext cx="605117" cy="3092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7472081" y="4227022"/>
            <a:ext cx="605117" cy="3092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7476564" y="4552251"/>
            <a:ext cx="605117" cy="3092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7476565" y="5411694"/>
            <a:ext cx="605117" cy="3092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7494494" y="5716494"/>
            <a:ext cx="605117" cy="3092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7485529" y="5160519"/>
            <a:ext cx="605117" cy="3092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6171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solidFill>
                  <a:schemeClr val="accent6"/>
                </a:solidFill>
                <a:latin typeface="Times New Roman" charset="0"/>
                <a:ea typeface="Times New Roman" charset="0"/>
                <a:cs typeface="Times New Roman" charset="0"/>
              </a:rPr>
              <a:t>Q7-  Find increase </a:t>
            </a:r>
            <a:r>
              <a:rPr lang="en-US" sz="2800" dirty="0">
                <a:solidFill>
                  <a:schemeClr val="accent6"/>
                </a:solidFill>
                <a:latin typeface="Times New Roman" charset="0"/>
                <a:ea typeface="Times New Roman" charset="0"/>
                <a:cs typeface="Times New Roman" charset="0"/>
              </a:rPr>
              <a:t>and decrease in the no of medals won by </a:t>
            </a:r>
            <a:r>
              <a:rPr lang="en-US" sz="2800" dirty="0" smtClean="0">
                <a:solidFill>
                  <a:schemeClr val="accent6"/>
                </a:solidFill>
                <a:latin typeface="Times New Roman" charset="0"/>
                <a:ea typeface="Times New Roman" charset="0"/>
                <a:cs typeface="Times New Roman" charset="0"/>
              </a:rPr>
              <a:t>India</a:t>
            </a:r>
            <a:r>
              <a:rPr lang="en-US" sz="2800" dirty="0">
                <a:solidFill>
                  <a:schemeClr val="accent6"/>
                </a:solidFill>
                <a:latin typeface="Times New Roman" charset="0"/>
                <a:ea typeface="Times New Roman" charset="0"/>
                <a:cs typeface="Times New Roman" charset="0"/>
              </a:rPr>
              <a:t>.</a:t>
            </a:r>
            <a:br>
              <a:rPr lang="en-US" sz="2800" dirty="0">
                <a:solidFill>
                  <a:schemeClr val="accent6"/>
                </a:solidFill>
                <a:latin typeface="Times New Roman" charset="0"/>
                <a:ea typeface="Times New Roman" charset="0"/>
                <a:cs typeface="Times New Roman" charset="0"/>
              </a:rPr>
            </a:br>
            <a:endParaRPr lang="en-US" sz="2800" dirty="0">
              <a:solidFill>
                <a:schemeClr val="accent6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Right Arrow 3"/>
          <p:cNvSpPr/>
          <p:nvPr/>
        </p:nvSpPr>
        <p:spPr>
          <a:xfrm>
            <a:off x="1021976" y="3173506"/>
            <a:ext cx="9856694" cy="242048"/>
          </a:xfrm>
          <a:prstGeom prst="right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1981199" y="3160059"/>
            <a:ext cx="242047" cy="24204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5950323" y="3160060"/>
            <a:ext cx="242047" cy="24204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9919447" y="3151935"/>
            <a:ext cx="242047" cy="24204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389528" y="2342509"/>
            <a:ext cx="16674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Create a virtual table for applying the lag function</a:t>
            </a:r>
            <a:endParaRPr lang="en-US" sz="1600" dirty="0"/>
          </a:p>
        </p:txBody>
      </p:sp>
      <p:sp>
        <p:nvSpPr>
          <p:cNvPr id="9" name="TextBox 8"/>
          <p:cNvSpPr txBox="1"/>
          <p:nvPr/>
        </p:nvSpPr>
        <p:spPr>
          <a:xfrm>
            <a:off x="9484658" y="2734787"/>
            <a:ext cx="16674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Visualization</a:t>
            </a:r>
            <a:endParaRPr lang="en-US" sz="1600" dirty="0"/>
          </a:p>
        </p:txBody>
      </p:sp>
      <p:sp>
        <p:nvSpPr>
          <p:cNvPr id="10" name="TextBox 9"/>
          <p:cNvSpPr txBox="1"/>
          <p:nvPr/>
        </p:nvSpPr>
        <p:spPr>
          <a:xfrm>
            <a:off x="5483036" y="3570561"/>
            <a:ext cx="11766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Finding the difference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3986792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animBg="1"/>
      <p:bldP spid="5" grpId="0" animBg="1"/>
      <p:bldP spid="6" grpId="0" animBg="1"/>
      <p:bldP spid="7" grpId="0" animBg="1"/>
      <p:bldP spid="8" grpId="0"/>
      <p:bldP spid="9" grpId="0"/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0070" y="3784553"/>
            <a:ext cx="4151247" cy="1213411"/>
          </a:xfrm>
        </p:spPr>
        <p:txBody>
          <a:bodyPr/>
          <a:lstStyle/>
          <a:p>
            <a:r>
              <a:rPr lang="en-US" dirty="0">
                <a:solidFill>
                  <a:schemeClr val="accent3"/>
                </a:solidFill>
              </a:rPr>
              <a:t>Finding the difference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6524" y="3784553"/>
            <a:ext cx="5867400" cy="889000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340070" y="379178"/>
            <a:ext cx="4769812" cy="20890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smtClean="0">
                <a:solidFill>
                  <a:schemeClr val="accent3"/>
                </a:solidFill>
              </a:rPr>
              <a:t>Create a virtual table for applying the lag function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5124" y="379178"/>
            <a:ext cx="3978088" cy="10176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2047" y="1149632"/>
            <a:ext cx="3239270" cy="15851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2047" y="3109399"/>
            <a:ext cx="3239270" cy="675154"/>
          </a:xfrm>
          <a:prstGeom prst="rect">
            <a:avLst/>
          </a:prstGeom>
        </p:spPr>
      </p:pic>
      <p:sp>
        <p:nvSpPr>
          <p:cNvPr id="9" name="Oval 8"/>
          <p:cNvSpPr/>
          <p:nvPr/>
        </p:nvSpPr>
        <p:spPr>
          <a:xfrm>
            <a:off x="2741872" y="2757619"/>
            <a:ext cx="75616" cy="109656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2741872" y="2899868"/>
            <a:ext cx="75616" cy="109656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183" y="4459707"/>
            <a:ext cx="5012144" cy="2013808"/>
          </a:xfrm>
          <a:prstGeom prst="rect">
            <a:avLst/>
          </a:prstGeom>
        </p:spPr>
      </p:pic>
      <p:sp>
        <p:nvSpPr>
          <p:cNvPr id="13" name="Bent Arrow 12"/>
          <p:cNvSpPr/>
          <p:nvPr/>
        </p:nvSpPr>
        <p:spPr>
          <a:xfrm flipH="1" flipV="1">
            <a:off x="5537327" y="4759583"/>
            <a:ext cx="1679939" cy="1116781"/>
          </a:xfrm>
          <a:prstGeom prst="bentArrow">
            <a:avLst>
              <a:gd name="adj1" fmla="val 18971"/>
              <a:gd name="adj2" fmla="val 22162"/>
              <a:gd name="adj3" fmla="val 34109"/>
              <a:gd name="adj4" fmla="val 35352"/>
            </a:avLst>
          </a:prstGeom>
          <a:solidFill>
            <a:schemeClr val="accent2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Bent Arrow 13"/>
          <p:cNvSpPr/>
          <p:nvPr/>
        </p:nvSpPr>
        <p:spPr>
          <a:xfrm flipH="1" flipV="1">
            <a:off x="4666129" y="1423720"/>
            <a:ext cx="3268934" cy="1116781"/>
          </a:xfrm>
          <a:prstGeom prst="bentArrow">
            <a:avLst>
              <a:gd name="adj1" fmla="val 18971"/>
              <a:gd name="adj2" fmla="val 22162"/>
              <a:gd name="adj3" fmla="val 34109"/>
              <a:gd name="adj4" fmla="val 35352"/>
            </a:avLst>
          </a:prstGeom>
          <a:solidFill>
            <a:schemeClr val="accent2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37330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000"/>
                            </p:stCondLst>
                            <p:childTnLst>
                              <p:par>
                                <p:cTn id="4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500"/>
                            </p:stCondLst>
                            <p:childTnLst>
                              <p:par>
                                <p:cTn id="49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0"/>
                            </p:stCondLst>
                            <p:childTnLst>
                              <p:par>
                                <p:cTn id="5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  <p:bldP spid="9" grpId="0" animBg="1"/>
      <p:bldP spid="10" grpId="0" animBg="1"/>
      <p:bldP spid="13" grpId="0" animBg="1"/>
      <p:bldP spid="1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685800" indent="-685800">
              <a:buFont typeface="Arial" charset="0"/>
              <a:buChar char="•"/>
            </a:pPr>
            <a:r>
              <a:rPr lang="en-US" sz="2800" dirty="0">
                <a:solidFill>
                  <a:schemeClr val="accent3"/>
                </a:solidFill>
              </a:rPr>
              <a:t>Visualization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5038" y="1242616"/>
            <a:ext cx="5346700" cy="812800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291650"/>
            <a:ext cx="2463800" cy="23495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8147" y="2901250"/>
            <a:ext cx="5295900" cy="347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0887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>
                <a:solidFill>
                  <a:schemeClr val="accent6"/>
                </a:solidFill>
                <a:latin typeface="Times New Roman" charset="0"/>
                <a:ea typeface="Times New Roman" charset="0"/>
                <a:cs typeface="Times New Roman" charset="0"/>
              </a:rPr>
              <a:t>Q8. </a:t>
            </a:r>
            <a:r>
              <a:rPr lang="en-US" sz="2800" dirty="0" smtClean="0">
                <a:solidFill>
                  <a:schemeClr val="accent6"/>
                </a:solidFill>
                <a:latin typeface="Times New Roman" charset="0"/>
                <a:ea typeface="Times New Roman" charset="0"/>
                <a:cs typeface="Times New Roman" charset="0"/>
              </a:rPr>
              <a:t>Which </a:t>
            </a:r>
            <a:r>
              <a:rPr lang="en-US" sz="2800" dirty="0">
                <a:solidFill>
                  <a:schemeClr val="accent6"/>
                </a:solidFill>
                <a:latin typeface="Times New Roman" charset="0"/>
                <a:ea typeface="Times New Roman" charset="0"/>
                <a:cs typeface="Times New Roman" charset="0"/>
              </a:rPr>
              <a:t>country faced the most increase and most decrease in the no of medals won?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024"/>
          <a:stretch/>
        </p:blipFill>
        <p:spPr>
          <a:xfrm>
            <a:off x="5736332" y="1890704"/>
            <a:ext cx="6129406" cy="76210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5057" y="5283434"/>
            <a:ext cx="2917039" cy="60977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3577" y="2895757"/>
            <a:ext cx="2863245" cy="66202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663"/>
          <a:stretch/>
        </p:blipFill>
        <p:spPr>
          <a:xfrm>
            <a:off x="4146921" y="4172839"/>
            <a:ext cx="6133371" cy="816020"/>
          </a:xfrm>
          <a:prstGeom prst="rect">
            <a:avLst/>
          </a:prstGeom>
        </p:spPr>
      </p:pic>
      <p:sp>
        <p:nvSpPr>
          <p:cNvPr id="8" name="Bent Arrow 7"/>
          <p:cNvSpPr/>
          <p:nvPr/>
        </p:nvSpPr>
        <p:spPr>
          <a:xfrm rot="5400000" flipV="1">
            <a:off x="4674611" y="1785048"/>
            <a:ext cx="717066" cy="1406376"/>
          </a:xfrm>
          <a:prstGeom prst="bentArrow">
            <a:avLst>
              <a:gd name="adj1" fmla="val 11317"/>
              <a:gd name="adj2" fmla="val 16804"/>
              <a:gd name="adj3" fmla="val 34109"/>
              <a:gd name="adj4" fmla="val 35352"/>
            </a:avLst>
          </a:prstGeom>
          <a:solidFill>
            <a:schemeClr val="accent2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Bent Arrow 8"/>
          <p:cNvSpPr/>
          <p:nvPr/>
        </p:nvSpPr>
        <p:spPr>
          <a:xfrm rot="5400000" flipV="1">
            <a:off x="3103307" y="4282171"/>
            <a:ext cx="713442" cy="1289083"/>
          </a:xfrm>
          <a:prstGeom prst="bentArrow">
            <a:avLst>
              <a:gd name="adj1" fmla="val 11432"/>
              <a:gd name="adj2" fmla="val 15565"/>
              <a:gd name="adj3" fmla="val 34109"/>
              <a:gd name="adj4" fmla="val 35352"/>
            </a:avLst>
          </a:prstGeom>
          <a:solidFill>
            <a:schemeClr val="accent2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577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animBg="1"/>
      <p:bldP spid="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37648" y="2731807"/>
            <a:ext cx="10515600" cy="1325563"/>
          </a:xfrm>
        </p:spPr>
        <p:txBody>
          <a:bodyPr/>
          <a:lstStyle/>
          <a:p>
            <a:r>
              <a:rPr lang="en-US" smtClean="0"/>
              <a:t>Thank You </a:t>
            </a:r>
            <a:r>
              <a:rPr lang="en-US" smtClean="0">
                <a:sym typeface="Wingdings"/>
              </a:rPr>
              <a:t>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329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1A1B28A9-63DC-45CD-8569-1265E700DA9C}"/>
              </a:ext>
            </a:extLst>
          </p:cNvPr>
          <p:cNvSpPr/>
          <p:nvPr/>
        </p:nvSpPr>
        <p:spPr>
          <a:xfrm>
            <a:off x="541007" y="1020988"/>
            <a:ext cx="10661244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 smtClean="0">
                <a:solidFill>
                  <a:schemeClr val="accent2">
                    <a:lumMod val="7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RANK()</a:t>
            </a:r>
          </a:p>
          <a:p>
            <a:r>
              <a:rPr lang="en-US" sz="2400" dirty="0" smtClean="0">
                <a:solidFill>
                  <a:schemeClr val="accent2">
                    <a:lumMod val="7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Syntax:</a:t>
            </a:r>
          </a:p>
          <a:p>
            <a:endParaRPr lang="en-US" sz="3200" dirty="0" smtClean="0">
              <a:solidFill>
                <a:schemeClr val="accent2">
                  <a:lumMod val="7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endParaRPr lang="en-US" sz="3200" dirty="0">
              <a:solidFill>
                <a:schemeClr val="accent2">
                  <a:lumMod val="7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lang="en-US" sz="2800" dirty="0" smtClean="0">
                <a:solidFill>
                  <a:schemeClr val="accent6"/>
                </a:solidFill>
                <a:latin typeface="Times New Roman" charset="0"/>
                <a:ea typeface="Times New Roman" charset="0"/>
                <a:cs typeface="Times New Roman" charset="0"/>
              </a:rPr>
              <a:t>Q1- </a:t>
            </a:r>
            <a:r>
              <a:rPr lang="en-US" sz="2800" dirty="0">
                <a:solidFill>
                  <a:schemeClr val="accent6"/>
                </a:solidFill>
                <a:latin typeface="Times New Roman" charset="0"/>
                <a:ea typeface="Times New Roman" charset="0"/>
                <a:cs typeface="Times New Roman" charset="0"/>
              </a:rPr>
              <a:t>Show </a:t>
            </a:r>
            <a:r>
              <a:rPr lang="en-US" sz="2800" dirty="0" smtClean="0">
                <a:solidFill>
                  <a:schemeClr val="accent6"/>
                </a:solidFill>
                <a:latin typeface="Times New Roman" charset="0"/>
                <a:ea typeface="Times New Roman" charset="0"/>
                <a:cs typeface="Times New Roman" charset="0"/>
              </a:rPr>
              <a:t>the </a:t>
            </a:r>
            <a:r>
              <a:rPr lang="en-US" sz="2800" dirty="0">
                <a:solidFill>
                  <a:schemeClr val="accent6"/>
                </a:solidFill>
                <a:latin typeface="Times New Roman" charset="0"/>
                <a:ea typeface="Times New Roman" charset="0"/>
                <a:cs typeface="Times New Roman" charset="0"/>
              </a:rPr>
              <a:t>rank of all country on the </a:t>
            </a:r>
            <a:r>
              <a:rPr lang="en-US" sz="2800" dirty="0" smtClean="0">
                <a:solidFill>
                  <a:schemeClr val="accent6"/>
                </a:solidFill>
                <a:latin typeface="Times New Roman" charset="0"/>
                <a:ea typeface="Times New Roman" charset="0"/>
                <a:cs typeface="Times New Roman" charset="0"/>
              </a:rPr>
              <a:t>basis </a:t>
            </a:r>
            <a:r>
              <a:rPr lang="en-US" sz="2800" dirty="0">
                <a:solidFill>
                  <a:schemeClr val="accent6"/>
                </a:solidFill>
                <a:latin typeface="Times New Roman" charset="0"/>
                <a:ea typeface="Times New Roman" charset="0"/>
                <a:cs typeface="Times New Roman" charset="0"/>
              </a:rPr>
              <a:t>of Gold </a:t>
            </a:r>
            <a:r>
              <a:rPr lang="en-US" sz="2800" dirty="0" smtClean="0">
                <a:solidFill>
                  <a:schemeClr val="accent6"/>
                </a:solidFill>
                <a:latin typeface="Times New Roman" charset="0"/>
                <a:ea typeface="Times New Roman" charset="0"/>
                <a:cs typeface="Times New Roman" charset="0"/>
              </a:rPr>
              <a:t>medals, Year wise</a:t>
            </a:r>
            <a:endParaRPr lang="en-IN" sz="2800" dirty="0">
              <a:solidFill>
                <a:schemeClr val="accent6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B5F073AF-DF72-46DA-8100-ED83018CC7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07" y="3763653"/>
            <a:ext cx="5153744" cy="288486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645123DD-2680-43E7-84F2-B39CB9F49E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1629" y="2700005"/>
            <a:ext cx="5239481" cy="172388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36227768-33C9-492F-81EA-4FB82FDE90EF}"/>
              </a:ext>
            </a:extLst>
          </p:cNvPr>
          <p:cNvSpPr/>
          <p:nvPr/>
        </p:nvSpPr>
        <p:spPr>
          <a:xfrm>
            <a:off x="1998965" y="945387"/>
            <a:ext cx="4374942" cy="9144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IN" dirty="0" smtClean="0">
                <a:solidFill>
                  <a:schemeClr val="bg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RANK</a:t>
            </a:r>
            <a:r>
              <a:rPr lang="en-IN" dirty="0">
                <a:solidFill>
                  <a:schemeClr val="bg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()OVER (PARTITION BY expr,...</a:t>
            </a:r>
            <a:endParaRPr lang="en-IN" dirty="0">
              <a:solidFill>
                <a:schemeClr val="bg1"/>
              </a:solidFill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IN" dirty="0">
                <a:solidFill>
                  <a:schemeClr val="bg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ORDER BY expr [ASC|DESC</a:t>
            </a:r>
            <a:r>
              <a:rPr lang="en-IN" dirty="0" smtClean="0">
                <a:solidFill>
                  <a:schemeClr val="bg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],...)</a:t>
            </a:r>
            <a:endParaRPr lang="en-IN" dirty="0">
              <a:solidFill>
                <a:schemeClr val="bg1"/>
              </a:solidFill>
              <a:effectLst/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Bent Arrow 12"/>
          <p:cNvSpPr/>
          <p:nvPr/>
        </p:nvSpPr>
        <p:spPr>
          <a:xfrm rot="5400000" flipV="1">
            <a:off x="4284442" y="2264905"/>
            <a:ext cx="878427" cy="2119070"/>
          </a:xfrm>
          <a:prstGeom prst="bentArrow">
            <a:avLst>
              <a:gd name="adj1" fmla="val 18971"/>
              <a:gd name="adj2" fmla="val 22162"/>
              <a:gd name="adj3" fmla="val 34109"/>
              <a:gd name="adj4" fmla="val 35352"/>
            </a:avLst>
          </a:prstGeom>
          <a:solidFill>
            <a:schemeClr val="accent2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175CEBA2-6010-4524-9B27-B67784972529}"/>
              </a:ext>
            </a:extLst>
          </p:cNvPr>
          <p:cNvSpPr/>
          <p:nvPr/>
        </p:nvSpPr>
        <p:spPr>
          <a:xfrm>
            <a:off x="9397589" y="5188505"/>
            <a:ext cx="2435823" cy="16120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IN" sz="2400" b="1" dirty="0"/>
          </a:p>
          <a:p>
            <a:r>
              <a:rPr lang="en-IN" sz="2400" b="1" dirty="0">
                <a:solidFill>
                  <a:schemeClr val="tx1"/>
                </a:solidFill>
              </a:rPr>
              <a:t>Methods </a:t>
            </a:r>
            <a:r>
              <a:rPr lang="en-IN" sz="2400" b="1" dirty="0" smtClean="0">
                <a:solidFill>
                  <a:schemeClr val="tx1"/>
                </a:solidFill>
              </a:rPr>
              <a:t>used:</a:t>
            </a:r>
            <a:endParaRPr lang="en-IN" sz="2400" b="1" dirty="0">
              <a:solidFill>
                <a:schemeClr val="tx1"/>
              </a:solidFill>
            </a:endParaRPr>
          </a:p>
          <a:p>
            <a:r>
              <a:rPr lang="en-IN" dirty="0">
                <a:solidFill>
                  <a:schemeClr val="tx1"/>
                </a:solidFill>
              </a:rPr>
              <a:t>Rank(Window function)</a:t>
            </a:r>
          </a:p>
          <a:p>
            <a:r>
              <a:rPr lang="en-IN" dirty="0">
                <a:solidFill>
                  <a:schemeClr val="tx1"/>
                </a:solidFill>
              </a:rPr>
              <a:t>Inner join</a:t>
            </a:r>
          </a:p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257747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18" presetClass="entr" presetSubtype="1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3" grpId="1" animBg="1"/>
      <p:bldP spid="1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1A1B28A9-63DC-45CD-8569-1265E700DA9C}"/>
              </a:ext>
            </a:extLst>
          </p:cNvPr>
          <p:cNvSpPr/>
          <p:nvPr/>
        </p:nvSpPr>
        <p:spPr>
          <a:xfrm>
            <a:off x="862885" y="576775"/>
            <a:ext cx="9693056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>
                <a:solidFill>
                  <a:schemeClr val="accent6"/>
                </a:solidFill>
                <a:latin typeface="Times New Roman" charset="0"/>
                <a:ea typeface="Times New Roman" charset="0"/>
                <a:cs typeface="Times New Roman" charset="0"/>
              </a:rPr>
              <a:t>Q2-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Times New Roman" charset="0"/>
                <a:ea typeface="Times New Roman" charset="0"/>
                <a:cs typeface="Times New Roman" charset="0"/>
              </a:rPr>
              <a:t>Show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Times New Roman" charset="0"/>
                <a:ea typeface="Times New Roman" charset="0"/>
                <a:cs typeface="Times New Roman" charset="0"/>
              </a:rPr>
              <a:t>the top performing </a:t>
            </a: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Times New Roman" charset="0"/>
                <a:ea typeface="Times New Roman" charset="0"/>
                <a:cs typeface="Times New Roman" charset="0"/>
              </a:rPr>
              <a:t>country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Times New Roman" charset="0"/>
                <a:ea typeface="Times New Roman" charset="0"/>
                <a:cs typeface="Times New Roman" charset="0"/>
              </a:rPr>
              <a:t>GDP wise per year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7CC7F1E5-2E39-48CF-AD79-307D25DC67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375" y="3137227"/>
            <a:ext cx="5096586" cy="206062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492D645F-E917-4CCA-A52C-5564544619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5797" y="1731637"/>
            <a:ext cx="5778321" cy="206062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175CEBA2-6010-4524-9B27-B67784972529}"/>
              </a:ext>
            </a:extLst>
          </p:cNvPr>
          <p:cNvSpPr/>
          <p:nvPr/>
        </p:nvSpPr>
        <p:spPr>
          <a:xfrm>
            <a:off x="9088306" y="4849057"/>
            <a:ext cx="2435823" cy="16120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IN" sz="2400" b="1" dirty="0"/>
          </a:p>
          <a:p>
            <a:r>
              <a:rPr lang="en-IN" sz="2400" b="1" dirty="0">
                <a:solidFill>
                  <a:schemeClr val="tx1"/>
                </a:solidFill>
              </a:rPr>
              <a:t>Methods </a:t>
            </a:r>
            <a:r>
              <a:rPr lang="en-IN" sz="2400" b="1" dirty="0" smtClean="0">
                <a:solidFill>
                  <a:schemeClr val="tx1"/>
                </a:solidFill>
              </a:rPr>
              <a:t>used:</a:t>
            </a:r>
            <a:endParaRPr lang="en-IN" sz="2400" b="1" dirty="0">
              <a:solidFill>
                <a:schemeClr val="tx1"/>
              </a:solidFill>
            </a:endParaRPr>
          </a:p>
          <a:p>
            <a:r>
              <a:rPr lang="en-IN" dirty="0">
                <a:solidFill>
                  <a:schemeClr val="tx1"/>
                </a:solidFill>
              </a:rPr>
              <a:t>Rank(Window function)</a:t>
            </a:r>
          </a:p>
          <a:p>
            <a:r>
              <a:rPr lang="en-IN" dirty="0">
                <a:solidFill>
                  <a:schemeClr val="tx1"/>
                </a:solidFill>
              </a:rPr>
              <a:t>Inner join</a:t>
            </a:r>
          </a:p>
          <a:p>
            <a:r>
              <a:rPr lang="en-IN" dirty="0">
                <a:solidFill>
                  <a:schemeClr val="tx1"/>
                </a:solidFill>
              </a:rPr>
              <a:t>Group by</a:t>
            </a:r>
          </a:p>
          <a:p>
            <a:r>
              <a:rPr lang="en-IN" dirty="0">
                <a:solidFill>
                  <a:schemeClr val="tx1"/>
                </a:solidFill>
              </a:rPr>
              <a:t>Limit</a:t>
            </a:r>
          </a:p>
          <a:p>
            <a:pPr algn="ctr"/>
            <a:endParaRPr lang="en-IN" dirty="0"/>
          </a:p>
        </p:txBody>
      </p:sp>
      <p:sp>
        <p:nvSpPr>
          <p:cNvPr id="12" name="Bent Arrow 11"/>
          <p:cNvSpPr/>
          <p:nvPr/>
        </p:nvSpPr>
        <p:spPr>
          <a:xfrm rot="5400000" flipV="1">
            <a:off x="4477049" y="1535935"/>
            <a:ext cx="878427" cy="2119070"/>
          </a:xfrm>
          <a:prstGeom prst="bentArrow">
            <a:avLst>
              <a:gd name="adj1" fmla="val 18971"/>
              <a:gd name="adj2" fmla="val 22162"/>
              <a:gd name="adj3" fmla="val 34109"/>
              <a:gd name="adj4" fmla="val 35352"/>
            </a:avLst>
          </a:prstGeom>
          <a:solidFill>
            <a:schemeClr val="accent2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42633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1" grpId="0"/>
      <p:bldP spid="1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013B82B1-8392-45A7-8BD8-B99D3F7A26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2033" y="3877945"/>
            <a:ext cx="7573432" cy="269168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43F86144-84A5-4C59-92A6-38899CE8D91E}"/>
              </a:ext>
            </a:extLst>
          </p:cNvPr>
          <p:cNvSpPr/>
          <p:nvPr/>
        </p:nvSpPr>
        <p:spPr>
          <a:xfrm>
            <a:off x="2717442" y="154546"/>
            <a:ext cx="5782614" cy="5537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sz="2800" b="1" dirty="0">
                <a:solidFill>
                  <a:schemeClr val="accent6"/>
                </a:solidFill>
              </a:rPr>
              <a:t>PYTHON CONNECTIVITY WITH SQL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F767F554-C65D-417E-B9BC-CBE3E82D0A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2033" y="1037450"/>
            <a:ext cx="7469746" cy="2511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9069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A431D533-7D19-4433-A3BE-1894893567FB}"/>
              </a:ext>
            </a:extLst>
          </p:cNvPr>
          <p:cNvSpPr/>
          <p:nvPr/>
        </p:nvSpPr>
        <p:spPr>
          <a:xfrm>
            <a:off x="566669" y="463639"/>
            <a:ext cx="10522041" cy="8242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accent6"/>
                </a:solidFill>
                <a:latin typeface="Times New Roman" charset="0"/>
                <a:ea typeface="Times New Roman" charset="0"/>
                <a:cs typeface="Times New Roman" charset="0"/>
              </a:rPr>
              <a:t> Q3- Distribution of Total Medals Per country through out the years</a:t>
            </a:r>
            <a:endParaRPr lang="en-IN" sz="2800" b="1" dirty="0">
              <a:solidFill>
                <a:schemeClr val="accent6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5FCADE57-E89D-4CEC-A805-FFE1788B78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669" y="1416675"/>
            <a:ext cx="7070503" cy="27689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898761AD-AEF0-4C99-AD43-AD27472668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7790" y="3553622"/>
            <a:ext cx="7863376" cy="2672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9499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36CCBED5-64D7-437B-BF50-A4731E37BEF2}"/>
              </a:ext>
            </a:extLst>
          </p:cNvPr>
          <p:cNvSpPr/>
          <p:nvPr/>
        </p:nvSpPr>
        <p:spPr>
          <a:xfrm>
            <a:off x="270457" y="283335"/>
            <a:ext cx="10831132" cy="5409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accent6"/>
                </a:solidFill>
                <a:latin typeface="Times New Roman" charset="0"/>
                <a:ea typeface="Times New Roman" charset="0"/>
                <a:cs typeface="Times New Roman" charset="0"/>
              </a:rPr>
              <a:t> Q4- Average medals won by all the countries over a span of 5 Year</a:t>
            </a:r>
            <a:endParaRPr lang="en-IN" sz="2800" b="1" dirty="0">
              <a:solidFill>
                <a:schemeClr val="accent6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218" y="1252817"/>
            <a:ext cx="9092403" cy="35477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1296CE96-5B04-42CD-BC6D-C1D7B9DB20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2116" y="3351410"/>
            <a:ext cx="6993228" cy="3163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422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B2678B3B-72C7-4FA7-8257-6969EA3DE9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0207" y="118259"/>
            <a:ext cx="10893778" cy="3923861"/>
          </a:xfrm>
        </p:spPr>
        <p:txBody>
          <a:bodyPr/>
          <a:lstStyle/>
          <a:p>
            <a:pPr algn="l"/>
            <a:r>
              <a:rPr lang="en-IN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PERCENT_RANK( )</a:t>
            </a:r>
          </a:p>
          <a:p>
            <a:pPr algn="l"/>
            <a:r>
              <a:rPr lang="en-IN" sz="2400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Syntax</a:t>
            </a:r>
            <a:r>
              <a:rPr lang="en-IN" sz="2000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IN" sz="2000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en-IN" sz="2000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en-IN" sz="2000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en-IN" sz="2000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N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For a specified row percent_rank</a:t>
            </a:r>
            <a:r>
              <a:rPr lang="en-IN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 ) is given by:</a:t>
            </a:r>
          </a:p>
          <a:p>
            <a:pPr algn="l"/>
            <a:r>
              <a:rPr lang="en-IN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                                              </a:t>
            </a:r>
            <a:endParaRPr lang="en-IN" sz="16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/>
            <a:endParaRPr lang="en-IN" sz="16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Percent_rank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 ) on duplicate values</a:t>
            </a:r>
            <a:endParaRPr lang="en-IN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36227768-33C9-492F-81EA-4FB82FDE90EF}"/>
              </a:ext>
            </a:extLst>
          </p:cNvPr>
          <p:cNvSpPr/>
          <p:nvPr/>
        </p:nvSpPr>
        <p:spPr>
          <a:xfrm>
            <a:off x="1501423" y="936979"/>
            <a:ext cx="4921955" cy="88296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IN" dirty="0">
                <a:solidFill>
                  <a:schemeClr val="bg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PERCENT_RANK()OVER (PARTITION BY expr,...</a:t>
            </a:r>
            <a:endParaRPr lang="en-IN" dirty="0">
              <a:solidFill>
                <a:schemeClr val="bg1"/>
              </a:solidFill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IN" dirty="0">
                <a:solidFill>
                  <a:schemeClr val="bg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ORDER BY expr [ASC|DESC</a:t>
            </a:r>
            <a:r>
              <a:rPr lang="en-IN" dirty="0" smtClean="0">
                <a:solidFill>
                  <a:schemeClr val="bg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],...)</a:t>
            </a:r>
            <a:endParaRPr lang="en-IN" dirty="0">
              <a:solidFill>
                <a:schemeClr val="bg1"/>
              </a:solidFill>
              <a:effectLst/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xmlns="" id="{981D999A-648D-4BF4-B8AD-B3CBE34CFE68}"/>
              </a:ext>
            </a:extLst>
          </p:cNvPr>
          <p:cNvSpPr/>
          <p:nvPr/>
        </p:nvSpPr>
        <p:spPr>
          <a:xfrm>
            <a:off x="4600544" y="2400358"/>
            <a:ext cx="5000977" cy="59548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>
                <a:solidFill>
                  <a:srgbClr val="333333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IN" sz="180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rank - 1) / (total_rows - 1)</a:t>
            </a:r>
          </a:p>
          <a:p>
            <a:pPr algn="ctr"/>
            <a:endParaRPr lang="en-IN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xmlns="" id="{F72756D3-6A9A-49AA-A94B-F266D7A0FD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599" y="4353156"/>
            <a:ext cx="2762801" cy="206185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F980C7E9-51F3-49C1-95B9-0E65526015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7604" y="4421996"/>
            <a:ext cx="2706859" cy="1664352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xmlns="" id="{9888625D-2794-4C7F-AED0-FED389F86800}"/>
              </a:ext>
            </a:extLst>
          </p:cNvPr>
          <p:cNvCxnSpPr>
            <a:cxnSpLocks/>
          </p:cNvCxnSpPr>
          <p:nvPr/>
        </p:nvCxnSpPr>
        <p:spPr>
          <a:xfrm flipV="1">
            <a:off x="2364439" y="5112058"/>
            <a:ext cx="3383165" cy="28422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xmlns="" id="{7E5D7F2A-FD25-4BCD-AA9D-C6ED9D354AAF}"/>
              </a:ext>
            </a:extLst>
          </p:cNvPr>
          <p:cNvCxnSpPr>
            <a:cxnSpLocks/>
          </p:cNvCxnSpPr>
          <p:nvPr/>
        </p:nvCxnSpPr>
        <p:spPr>
          <a:xfrm>
            <a:off x="2407648" y="5834589"/>
            <a:ext cx="3668889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75595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000"/>
                            </p:stCondLst>
                            <p:childTnLst>
                              <p:par>
                                <p:cTn id="4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1A9A37C-1D18-41E1-84B7-A7D800F231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08919"/>
          </a:xfrm>
        </p:spPr>
        <p:txBody>
          <a:bodyPr>
            <a:normAutofit fontScale="90000"/>
          </a:bodyPr>
          <a:lstStyle/>
          <a:p>
            <a:r>
              <a:rPr lang="en-US" sz="3200" dirty="0" smtClean="0">
                <a:solidFill>
                  <a:schemeClr val="accent6"/>
                </a:solidFill>
                <a:latin typeface="Times New Roman" charset="0"/>
                <a:ea typeface="Times New Roman" charset="0"/>
                <a:cs typeface="Times New Roman" charset="0"/>
              </a:rPr>
              <a:t>Q5- Percent </a:t>
            </a:r>
            <a:r>
              <a:rPr lang="en-US" sz="3200" dirty="0">
                <a:solidFill>
                  <a:schemeClr val="accent6"/>
                </a:solidFill>
                <a:latin typeface="Times New Roman" charset="0"/>
                <a:ea typeface="Times New Roman" charset="0"/>
                <a:cs typeface="Times New Roman" charset="0"/>
              </a:rPr>
              <a:t>rank on total gold medals won by each country, </a:t>
            </a:r>
            <a:r>
              <a:rPr lang="en-US" sz="3200" dirty="0" err="1">
                <a:solidFill>
                  <a:schemeClr val="accent6"/>
                </a:solidFill>
                <a:latin typeface="Times New Roman" charset="0"/>
                <a:ea typeface="Times New Roman" charset="0"/>
                <a:cs typeface="Times New Roman" charset="0"/>
              </a:rPr>
              <a:t>gdp</a:t>
            </a:r>
            <a:r>
              <a:rPr lang="en-US" sz="3200" dirty="0">
                <a:solidFill>
                  <a:schemeClr val="accent6"/>
                </a:solidFill>
                <a:latin typeface="Times New Roman" charset="0"/>
                <a:ea typeface="Times New Roman" charset="0"/>
                <a:cs typeface="Times New Roman" charset="0"/>
              </a:rPr>
              <a:t> and population</a:t>
            </a:r>
            <a:endParaRPr lang="en-US" sz="3200" dirty="0">
              <a:solidFill>
                <a:schemeClr val="accent6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BA47664-0747-456B-A784-2718ED24D9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067"/>
            <a:ext cx="10903650" cy="4923896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IN" sz="1400" dirty="0"/>
          </a:p>
          <a:p>
            <a:pPr marL="0" indent="0">
              <a:buNone/>
            </a:pPr>
            <a:r>
              <a:rPr lang="en-IN" sz="1400" dirty="0"/>
              <a:t>        Create a virtual table                                                                                                                                                                 visualisation using </a:t>
            </a:r>
          </a:p>
          <a:p>
            <a:pPr marL="0" indent="0">
              <a:buNone/>
            </a:pPr>
            <a:r>
              <a:rPr lang="en-IN" sz="1400" dirty="0"/>
              <a:t>        for Population and GDP                                                                                                                                                                      matplotlib</a:t>
            </a:r>
          </a:p>
          <a:p>
            <a:pPr marL="0" indent="0">
              <a:buNone/>
            </a:pPr>
            <a:endParaRPr lang="en-IN" sz="1400" dirty="0"/>
          </a:p>
          <a:p>
            <a:pPr marL="0" indent="0">
              <a:buNone/>
            </a:pPr>
            <a:r>
              <a:rPr lang="en-IN" sz="1400" dirty="0"/>
              <a:t>                                                                                                            Apply </a:t>
            </a:r>
            <a:r>
              <a:rPr lang="en-IN" sz="1400" dirty="0" err="1"/>
              <a:t>percent_rank</a:t>
            </a:r>
            <a:r>
              <a:rPr lang="en-IN" sz="1400" dirty="0"/>
              <a:t>( )</a:t>
            </a:r>
          </a:p>
          <a:p>
            <a:pPr marL="0" indent="0">
              <a:buNone/>
            </a:pPr>
            <a:r>
              <a:rPr lang="en-IN" sz="1400" dirty="0"/>
              <a:t>            </a:t>
            </a:r>
            <a:endParaRPr lang="en-IN" sz="1400" dirty="0" smtClean="0"/>
          </a:p>
          <a:p>
            <a:pPr marL="0" indent="0">
              <a:buNone/>
            </a:pPr>
            <a:endParaRPr lang="en-IN" sz="1400" dirty="0"/>
          </a:p>
          <a:p>
            <a:pPr marL="0" indent="0">
              <a:buNone/>
            </a:pPr>
            <a:endParaRPr lang="en-IN" sz="1400" dirty="0" smtClean="0"/>
          </a:p>
          <a:p>
            <a:pPr marL="0" indent="0">
              <a:buNone/>
            </a:pPr>
            <a:endParaRPr lang="en-IN" sz="1400" dirty="0"/>
          </a:p>
          <a:p>
            <a:pPr marL="0" indent="0">
              <a:buNone/>
            </a:pPr>
            <a:endParaRPr lang="en-IN" sz="1400" dirty="0"/>
          </a:p>
          <a:p>
            <a:r>
              <a:rPr lang="en-IN" sz="1600" dirty="0">
                <a:solidFill>
                  <a:srgbClr val="92D050"/>
                </a:solidFill>
                <a:latin typeface="Arial Rounded MT Bold" panose="020F0704030504030204" pitchFamily="34" charset="0"/>
              </a:rPr>
              <a:t>          </a:t>
            </a:r>
            <a:r>
              <a:rPr lang="en-IN" sz="2000" dirty="0">
                <a:solidFill>
                  <a:srgbClr val="92D050"/>
                </a:solidFill>
                <a:latin typeface="Arial Rounded MT Bold" panose="020F0704030504030204" pitchFamily="34" charset="0"/>
              </a:rPr>
              <a:t>Create a view of  Population and </a:t>
            </a:r>
            <a:endParaRPr lang="en-IN" sz="2000" dirty="0" smtClean="0">
              <a:solidFill>
                <a:srgbClr val="92D050"/>
              </a:solidFill>
              <a:latin typeface="Arial Rounded MT Bold" panose="020F0704030504030204" pitchFamily="34" charset="0"/>
            </a:endParaRPr>
          </a:p>
          <a:p>
            <a:pPr marL="0" indent="0">
              <a:buNone/>
            </a:pPr>
            <a:r>
              <a:rPr lang="en-IN" sz="2000" dirty="0">
                <a:solidFill>
                  <a:srgbClr val="92D050"/>
                </a:solidFill>
                <a:latin typeface="Arial Rounded MT Bold" panose="020F0704030504030204" pitchFamily="34" charset="0"/>
              </a:rPr>
              <a:t> </a:t>
            </a:r>
            <a:r>
              <a:rPr lang="en-IN" sz="2000" dirty="0" smtClean="0">
                <a:solidFill>
                  <a:srgbClr val="92D050"/>
                </a:solidFill>
                <a:latin typeface="Arial Rounded MT Bold" panose="020F0704030504030204" pitchFamily="34" charset="0"/>
              </a:rPr>
              <a:t>                                                  </a:t>
            </a:r>
            <a:r>
              <a:rPr lang="en-IN" sz="2000" dirty="0" smtClean="0">
                <a:solidFill>
                  <a:srgbClr val="92D050"/>
                </a:solidFill>
                <a:latin typeface="Arial Rounded MT Bold" panose="020F0704030504030204" pitchFamily="34" charset="0"/>
              </a:rPr>
              <a:t>GDP </a:t>
            </a:r>
            <a:r>
              <a:rPr lang="en-IN" sz="2000" dirty="0">
                <a:solidFill>
                  <a:srgbClr val="92D050"/>
                </a:solidFill>
                <a:latin typeface="Arial Rounded MT Bold" panose="020F0704030504030204" pitchFamily="34" charset="0"/>
              </a:rPr>
              <a:t>per Capita                                                                        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xmlns="" id="{F93585AE-2819-4A45-9583-B6FE02B37737}"/>
              </a:ext>
            </a:extLst>
          </p:cNvPr>
          <p:cNvSpPr/>
          <p:nvPr/>
        </p:nvSpPr>
        <p:spPr>
          <a:xfrm>
            <a:off x="1507066" y="2235199"/>
            <a:ext cx="9177867" cy="191911"/>
          </a:xfrm>
          <a:prstGeom prst="rightArrow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xmlns="" id="{3228C44F-2E4D-4778-ADC5-A99F42DA9B19}"/>
              </a:ext>
            </a:extLst>
          </p:cNvPr>
          <p:cNvSpPr/>
          <p:nvPr/>
        </p:nvSpPr>
        <p:spPr>
          <a:xfrm>
            <a:off x="1925423" y="2178754"/>
            <a:ext cx="316088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xmlns="" id="{62855BC6-DE13-4646-8A42-2C7BB86BC7B0}"/>
              </a:ext>
            </a:extLst>
          </p:cNvPr>
          <p:cNvSpPr/>
          <p:nvPr/>
        </p:nvSpPr>
        <p:spPr>
          <a:xfrm>
            <a:off x="5562934" y="2167464"/>
            <a:ext cx="316088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xmlns="" id="{D364B729-1EB9-4CFD-96F9-D7356ABF6FEA}"/>
              </a:ext>
            </a:extLst>
          </p:cNvPr>
          <p:cNvSpPr/>
          <p:nvPr/>
        </p:nvSpPr>
        <p:spPr>
          <a:xfrm>
            <a:off x="9042401" y="2167464"/>
            <a:ext cx="316088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1091" y="3891429"/>
            <a:ext cx="5822619" cy="212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7306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500"/>
                            </p:stCondLst>
                            <p:childTnLst>
                              <p:par>
                                <p:cTn id="4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0"/>
                            </p:stCondLst>
                            <p:childTnLst>
                              <p:par>
                                <p:cTn id="5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animBg="1"/>
      <p:bldP spid="5" grpId="0" animBg="1"/>
      <p:bldP spid="6" grpId="0" animBg="1"/>
      <p:bldP spid="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xmlns="" id="{6FFE77F1-218D-425B-B2D9-1CB31CA9F0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9822" y="428479"/>
            <a:ext cx="10515600" cy="5815719"/>
          </a:xfrm>
        </p:spPr>
        <p:txBody>
          <a:bodyPr>
            <a:normAutofit/>
          </a:bodyPr>
          <a:lstStyle/>
          <a:p>
            <a:r>
              <a:rPr lang="en-IN" sz="2400" dirty="0" err="1" smtClean="0">
                <a:solidFill>
                  <a:srgbClr val="92D050"/>
                </a:solidFill>
              </a:rPr>
              <a:t>Percent_rank</a:t>
            </a:r>
            <a:r>
              <a:rPr lang="en-IN" sz="2400" dirty="0" smtClean="0">
                <a:solidFill>
                  <a:srgbClr val="92D050"/>
                </a:solidFill>
              </a:rPr>
              <a:t>( ) on created view</a:t>
            </a:r>
          </a:p>
          <a:p>
            <a:endParaRPr lang="en-IN" sz="2400" dirty="0" smtClean="0">
              <a:solidFill>
                <a:srgbClr val="C00000"/>
              </a:solidFill>
            </a:endParaRPr>
          </a:p>
          <a:p>
            <a:endParaRPr lang="en-IN" sz="2400" dirty="0" smtClean="0">
              <a:solidFill>
                <a:srgbClr val="C00000"/>
              </a:solidFill>
            </a:endParaRPr>
          </a:p>
          <a:p>
            <a:endParaRPr lang="en-IN" sz="2400" dirty="0" smtClean="0">
              <a:solidFill>
                <a:srgbClr val="C00000"/>
              </a:solidFill>
            </a:endParaRPr>
          </a:p>
          <a:p>
            <a:endParaRPr lang="en-IN" sz="2400" dirty="0" smtClean="0">
              <a:solidFill>
                <a:srgbClr val="C00000"/>
              </a:solidFill>
            </a:endParaRPr>
          </a:p>
          <a:p>
            <a:endParaRPr lang="en-IN" sz="2400" dirty="0" smtClean="0">
              <a:solidFill>
                <a:srgbClr val="C00000"/>
              </a:solidFill>
            </a:endParaRPr>
          </a:p>
          <a:p>
            <a:endParaRPr lang="en-IN" sz="2400" dirty="0" smtClean="0">
              <a:solidFill>
                <a:srgbClr val="C00000"/>
              </a:solidFill>
            </a:endParaRPr>
          </a:p>
          <a:p>
            <a:endParaRPr lang="en-IN" sz="2400" dirty="0" smtClean="0">
              <a:solidFill>
                <a:srgbClr val="C00000"/>
              </a:solidFill>
            </a:endParaRPr>
          </a:p>
          <a:p>
            <a:endParaRPr lang="en-IN" sz="2400" dirty="0" smtClean="0">
              <a:solidFill>
                <a:srgbClr val="C00000"/>
              </a:solidFill>
            </a:endParaRPr>
          </a:p>
          <a:p>
            <a:endParaRPr lang="en-IN" sz="2400" dirty="0">
              <a:solidFill>
                <a:srgbClr val="C00000"/>
              </a:solidFill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xmlns="" id="{32819EC0-EBEC-465E-A66D-5FB722FFFC21}"/>
              </a:ext>
            </a:extLst>
          </p:cNvPr>
          <p:cNvSpPr/>
          <p:nvPr/>
        </p:nvSpPr>
        <p:spPr>
          <a:xfrm>
            <a:off x="7128582" y="4833087"/>
            <a:ext cx="3155244" cy="1411111"/>
          </a:xfrm>
          <a:prstGeom prst="roundRect">
            <a:avLst>
              <a:gd name="adj" fmla="val 25467"/>
            </a:avLst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rgbClr val="7030A0"/>
                </a:solidFill>
              </a:rPr>
              <a:t>Partition by is used to categorise records according to the year.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1947" y="1111320"/>
            <a:ext cx="8458200" cy="11557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202" y="2593987"/>
            <a:ext cx="6604000" cy="375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5052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theme/theme1.xml><?xml version="1.0" encoding="utf-8"?>
<a:theme xmlns:a="http://schemas.openxmlformats.org/drawingml/2006/main" name="Depth">
  <a:themeElements>
    <a:clrScheme name="Depth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Depth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Depth</Template>
  <TotalTime>666</TotalTime>
  <Words>329</Words>
  <Application>Microsoft Macintosh PowerPoint</Application>
  <PresentationFormat>Widescreen</PresentationFormat>
  <Paragraphs>77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Arial Rounded MT Bold</vt:lpstr>
      <vt:lpstr>Calibri</vt:lpstr>
      <vt:lpstr>Corbel</vt:lpstr>
      <vt:lpstr>Courier New</vt:lpstr>
      <vt:lpstr>Times New Roman</vt:lpstr>
      <vt:lpstr>Wingdings</vt:lpstr>
      <vt:lpstr>Arial</vt:lpstr>
      <vt:lpstr>Depth</vt:lpstr>
      <vt:lpstr>Asian Games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Q5- Percent rank on total gold medals won by each country, gdp and population</vt:lpstr>
      <vt:lpstr>PowerPoint Presentation</vt:lpstr>
      <vt:lpstr>PowerPoint Presentation</vt:lpstr>
      <vt:lpstr>Q6- Percent rank on total medals over the period of 5 years </vt:lpstr>
      <vt:lpstr>PowerPoint Presentation</vt:lpstr>
      <vt:lpstr>LAG( )  SYNTAX:  </vt:lpstr>
      <vt:lpstr>Q7-  Find increase and decrease in the no of medals won by India. </vt:lpstr>
      <vt:lpstr>PowerPoint Presentation</vt:lpstr>
      <vt:lpstr>Visualization </vt:lpstr>
      <vt:lpstr>Q8. Which country faced the most increase and most decrease in the no of medals won?</vt:lpstr>
      <vt:lpstr>Thank You 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30</cp:revision>
  <dcterms:created xsi:type="dcterms:W3CDTF">2021-01-06T05:07:10Z</dcterms:created>
  <dcterms:modified xsi:type="dcterms:W3CDTF">2021-01-06T16:52:31Z</dcterms:modified>
</cp:coreProperties>
</file>